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y="5143500" cx="9144000"/>
  <p:notesSz cx="6858000" cy="9144000"/>
  <p:embeddedFontLst>
    <p:embeddedFont>
      <p:font typeface="Dosis"/>
      <p:regular r:id="rId31"/>
      <p:bold r:id="rId32"/>
    </p:embeddedFont>
    <p:embeddedFont>
      <p:font typeface="Source Sans Pro"/>
      <p:regular r:id="rId33"/>
      <p:bold r:id="rId34"/>
      <p:italic r:id="rId35"/>
      <p:boldItalic r:id="rId36"/>
    </p:embeddedFont>
    <p:embeddedFont>
      <p:font typeface="Open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1" roundtripDataSignature="AMtx7mifBV0hC2MHC/aNSshSaQBbWnq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Italic.fntdata"/><Relationship Id="rId20" Type="http://schemas.openxmlformats.org/officeDocument/2006/relationships/slide" Target="slides/slide16.xml"/><Relationship Id="rId41" Type="http://customschemas.google.com/relationships/presentationmetadata" Target="meta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Dosis-regular.fntdata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SourceSansPro-regular.fntdata"/><Relationship Id="rId10" Type="http://schemas.openxmlformats.org/officeDocument/2006/relationships/slide" Target="slides/slide6.xml"/><Relationship Id="rId32" Type="http://schemas.openxmlformats.org/officeDocument/2006/relationships/font" Target="fonts/Dosis-bold.fntdata"/><Relationship Id="rId13" Type="http://schemas.openxmlformats.org/officeDocument/2006/relationships/slide" Target="slides/slide9.xml"/><Relationship Id="rId35" Type="http://schemas.openxmlformats.org/officeDocument/2006/relationships/font" Target="fonts/SourceSansPro-italic.fntdata"/><Relationship Id="rId12" Type="http://schemas.openxmlformats.org/officeDocument/2006/relationships/slide" Target="slides/slide8.xml"/><Relationship Id="rId34" Type="http://schemas.openxmlformats.org/officeDocument/2006/relationships/font" Target="fonts/SourceSansPro-bold.fntdata"/><Relationship Id="rId15" Type="http://schemas.openxmlformats.org/officeDocument/2006/relationships/slide" Target="slides/slide11.xml"/><Relationship Id="rId37" Type="http://schemas.openxmlformats.org/officeDocument/2006/relationships/font" Target="fonts/OpenSans-regular.fntdata"/><Relationship Id="rId14" Type="http://schemas.openxmlformats.org/officeDocument/2006/relationships/slide" Target="slides/slide10.xml"/><Relationship Id="rId36" Type="http://schemas.openxmlformats.org/officeDocument/2006/relationships/font" Target="fonts/SourceSansPro-boldItalic.fntdata"/><Relationship Id="rId17" Type="http://schemas.openxmlformats.org/officeDocument/2006/relationships/slide" Target="slides/slide13.xml"/><Relationship Id="rId39" Type="http://schemas.openxmlformats.org/officeDocument/2006/relationships/font" Target="fonts/OpenSans-italic.fntdata"/><Relationship Id="rId16" Type="http://schemas.openxmlformats.org/officeDocument/2006/relationships/slide" Target="slides/slide12.xml"/><Relationship Id="rId38" Type="http://schemas.openxmlformats.org/officeDocument/2006/relationships/font" Target="fonts/OpenSans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gif>
</file>

<file path=ppt/media/image21.png>
</file>

<file path=ppt/media/image22.jpg>
</file>

<file path=ppt/media/image23.jp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" name="Google Shape;4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It's free for non-commercial use!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6.png"/><Relationship Id="rId4" Type="http://schemas.openxmlformats.org/officeDocument/2006/relationships/image" Target="../media/image17.png"/><Relationship Id="rId5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/>
          <p:nvPr/>
        </p:nvSpPr>
        <p:spPr>
          <a:xfrm flipH="1">
            <a:off x="-150" y="0"/>
            <a:ext cx="9144000" cy="424206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8"/>
          <p:cNvSpPr txBox="1"/>
          <p:nvPr>
            <p:ph type="ctrTitle"/>
          </p:nvPr>
        </p:nvSpPr>
        <p:spPr>
          <a:xfrm>
            <a:off x="211202" y="999242"/>
            <a:ext cx="4747298" cy="204619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i="0" sz="5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8"/>
          <p:cNvSpPr/>
          <p:nvPr/>
        </p:nvSpPr>
        <p:spPr>
          <a:xfrm rot="10800000">
            <a:off x="-150" y="4297253"/>
            <a:ext cx="9144000" cy="13602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8"/>
          <p:cNvSpPr/>
          <p:nvPr/>
        </p:nvSpPr>
        <p:spPr>
          <a:xfrm>
            <a:off x="-150" y="4433276"/>
            <a:ext cx="9144150" cy="7102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" name="Google Shape;14;p28"/>
          <p:cNvGrpSpPr/>
          <p:nvPr/>
        </p:nvGrpSpPr>
        <p:grpSpPr>
          <a:xfrm>
            <a:off x="211201" y="4479477"/>
            <a:ext cx="8721598" cy="655058"/>
            <a:chOff x="139477" y="940659"/>
            <a:chExt cx="8721598" cy="655058"/>
          </a:xfrm>
        </p:grpSpPr>
        <p:sp>
          <p:nvSpPr>
            <p:cNvPr id="15" name="Google Shape;15;p28"/>
            <p:cNvSpPr/>
            <p:nvPr/>
          </p:nvSpPr>
          <p:spPr>
            <a:xfrm>
              <a:off x="2318618" y="940659"/>
              <a:ext cx="4153900" cy="65505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" name="Google Shape;16;p2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946507" y="995832"/>
              <a:ext cx="914568" cy="5179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17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35731" y="983674"/>
              <a:ext cx="910521" cy="562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18;p2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9477" y="1036282"/>
              <a:ext cx="663669" cy="50989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" name="Google Shape;19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96" y="965"/>
            <a:ext cx="9144000" cy="4422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>
  <p:cSld name="1_Title + 2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9"/>
          <p:cNvSpPr txBox="1"/>
          <p:nvPr>
            <p:ph type="title"/>
          </p:nvPr>
        </p:nvSpPr>
        <p:spPr>
          <a:xfrm>
            <a:off x="587076" y="658806"/>
            <a:ext cx="7741630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i="0">
                <a:solidFill>
                  <a:srgbClr val="0070C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2" name="Google Shape;22;p29"/>
          <p:cNvSpPr txBox="1"/>
          <p:nvPr>
            <p:ph idx="1" type="body"/>
          </p:nvPr>
        </p:nvSpPr>
        <p:spPr>
          <a:xfrm>
            <a:off x="588488" y="1396206"/>
            <a:ext cx="7744806" cy="30778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  <a:defRPr b="0" i="0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⬞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23" name="Google Shape;23;p29"/>
          <p:cNvSpPr/>
          <p:nvPr/>
        </p:nvSpPr>
        <p:spPr>
          <a:xfrm>
            <a:off x="0" y="4627739"/>
            <a:ext cx="9129000" cy="5259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2374" y="4642610"/>
            <a:ext cx="889860" cy="503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601" y="4709047"/>
            <a:ext cx="678929" cy="419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39140" y="71300"/>
            <a:ext cx="889860" cy="431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7739" y="4730474"/>
            <a:ext cx="494864" cy="38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9"/>
          <p:cNvSpPr/>
          <p:nvPr/>
        </p:nvSpPr>
        <p:spPr>
          <a:xfrm rot="10800000">
            <a:off x="0" y="4576832"/>
            <a:ext cx="9144000" cy="7359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0"/>
          <p:cNvSpPr txBox="1"/>
          <p:nvPr>
            <p:ph type="title"/>
          </p:nvPr>
        </p:nvSpPr>
        <p:spPr>
          <a:xfrm>
            <a:off x="366680" y="2714300"/>
            <a:ext cx="39153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9pPr>
          </a:lstStyle>
          <a:p/>
        </p:txBody>
      </p:sp>
      <p:cxnSp>
        <p:nvCxnSpPr>
          <p:cNvPr id="31" name="Google Shape;31;p30"/>
          <p:cNvCxnSpPr/>
          <p:nvPr/>
        </p:nvCxnSpPr>
        <p:spPr>
          <a:xfrm>
            <a:off x="0" y="4295271"/>
            <a:ext cx="9144000" cy="0"/>
          </a:xfrm>
          <a:prstGeom prst="straightConnector1">
            <a:avLst/>
          </a:prstGeom>
          <a:noFill/>
          <a:ln cap="flat" cmpd="sng" w="9525">
            <a:solidFill>
              <a:srgbClr val="D6D6D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30"/>
          <p:cNvSpPr/>
          <p:nvPr/>
        </p:nvSpPr>
        <p:spPr>
          <a:xfrm>
            <a:off x="7735273" y="4270335"/>
            <a:ext cx="206400" cy="27300"/>
          </a:xfrm>
          <a:prstGeom prst="rect">
            <a:avLst/>
          </a:prstGeom>
          <a:solidFill>
            <a:srgbClr val="3369E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30"/>
          <p:cNvSpPr/>
          <p:nvPr/>
        </p:nvSpPr>
        <p:spPr>
          <a:xfrm>
            <a:off x="8351309" y="4270335"/>
            <a:ext cx="205200" cy="27300"/>
          </a:xfrm>
          <a:prstGeom prst="rect">
            <a:avLst/>
          </a:prstGeom>
          <a:solidFill>
            <a:srgbClr val="D50F2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30"/>
          <p:cNvSpPr/>
          <p:nvPr/>
        </p:nvSpPr>
        <p:spPr>
          <a:xfrm>
            <a:off x="8556341" y="4270335"/>
            <a:ext cx="206400" cy="27300"/>
          </a:xfrm>
          <a:prstGeom prst="rect">
            <a:avLst/>
          </a:prstGeom>
          <a:solidFill>
            <a:srgbClr val="C9CDC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0"/>
          <p:cNvSpPr/>
          <p:nvPr/>
        </p:nvSpPr>
        <p:spPr>
          <a:xfrm>
            <a:off x="7941396" y="4270335"/>
            <a:ext cx="206400" cy="27300"/>
          </a:xfrm>
          <a:prstGeom prst="rect">
            <a:avLst/>
          </a:prstGeom>
          <a:solidFill>
            <a:srgbClr val="EEB21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30"/>
          <p:cNvSpPr/>
          <p:nvPr/>
        </p:nvSpPr>
        <p:spPr>
          <a:xfrm>
            <a:off x="8147519" y="4270335"/>
            <a:ext cx="204900" cy="27300"/>
          </a:xfrm>
          <a:prstGeom prst="rect">
            <a:avLst/>
          </a:prstGeom>
          <a:solidFill>
            <a:srgbClr val="00992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" name="Google Shape;3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1726" y="1192573"/>
            <a:ext cx="3502274" cy="73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 txBox="1"/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b="0" i="0" sz="24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b="0" i="0" sz="24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b="0" i="0" sz="24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b="0" i="0" sz="24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b="0" i="0" sz="24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b="0" i="0" sz="24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b="0" i="0" sz="24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b="0" i="0" sz="24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b="0" i="0" sz="24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7" name="Google Shape;7;p27"/>
          <p:cNvSpPr txBox="1"/>
          <p:nvPr>
            <p:ph idx="1" type="body"/>
          </p:nvPr>
        </p:nvSpPr>
        <p:spPr>
          <a:xfrm>
            <a:off x="844425" y="1538075"/>
            <a:ext cx="5169000" cy="3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Char char="▹"/>
              <a:defRPr b="0" i="0" sz="3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▸"/>
              <a:defRPr b="0" i="0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⬩"/>
              <a:defRPr b="0" i="0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⬞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27"/>
          <p:cNvSpPr txBox="1"/>
          <p:nvPr>
            <p:ph idx="12" type="sldNum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francisca@ug.edu.gh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Relationship Id="rId4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code.earthengine.google.com/3391fb2662e6e5ec82e805208c47dc4e" TargetMode="External"/><Relationship Id="rId4" Type="http://schemas.openxmlformats.org/officeDocument/2006/relationships/hyperlink" Target="https://code.earthengine.google.com/93e045fd02d8e98dc058b077e1dacd3c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ode.earthengine.google.com/5a30c3ef7f9f54ed4760ae1023ed0a79" TargetMode="External"/><Relationship Id="rId4" Type="http://schemas.openxmlformats.org/officeDocument/2006/relationships/image" Target="../media/image23.jpg"/><Relationship Id="rId5" Type="http://schemas.openxmlformats.org/officeDocument/2006/relationships/image" Target="../media/image1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jpg"/><Relationship Id="rId4" Type="http://schemas.openxmlformats.org/officeDocument/2006/relationships/image" Target="../media/image26.jpg"/><Relationship Id="rId5" Type="http://schemas.openxmlformats.org/officeDocument/2006/relationships/image" Target="../media/image2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code.earthengine.google.com/623a2b7f6b6418271f2431257239f9bc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code.earthengine.google.com/fa2bcd378e4574dcda520ac9e4f5397f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Relationship Id="rId4" Type="http://schemas.openxmlformats.org/officeDocument/2006/relationships/image" Target="../media/image27.png"/><Relationship Id="rId5" Type="http://schemas.openxmlformats.org/officeDocument/2006/relationships/image" Target="../media/image20.gif"/><Relationship Id="rId6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Relationship Id="rId4" Type="http://schemas.openxmlformats.org/officeDocument/2006/relationships/image" Target="../media/image8.jpg"/><Relationship Id="rId5" Type="http://schemas.openxmlformats.org/officeDocument/2006/relationships/image" Target="../media/image1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ode.earthengine.google.com/99773687e66f98f74239d54b7aaa240e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"/>
          <p:cNvSpPr txBox="1"/>
          <p:nvPr>
            <p:ph type="ctrTitle"/>
          </p:nvPr>
        </p:nvSpPr>
        <p:spPr>
          <a:xfrm>
            <a:off x="104243" y="985291"/>
            <a:ext cx="7422992" cy="308975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lang="en-US" sz="3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DATA EXPLORATION IN </a:t>
            </a:r>
            <a:br>
              <a:rPr lang="en-US" sz="3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3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Google Earth Engine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r>
              <a:rPr b="0" i="1" lang="en-US" sz="1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Francisca Ameley Armah </a:t>
            </a:r>
            <a:r>
              <a:rPr b="0" i="1" lang="en-US" sz="1400" u="sng">
                <a:solidFill>
                  <a:srgbClr val="202A32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faarmah@ug.edu.gh</a:t>
            </a:r>
            <a:br>
              <a:rPr b="0" i="1" lang="en-US" sz="1400" u="sng">
                <a:solidFill>
                  <a:srgbClr val="202A32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1" lang="en-US" sz="1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Centre For Remote Sensing and Geographic Information Services (CERSGIS)</a:t>
            </a:r>
            <a:endParaRPr b="0" i="1" sz="1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" name="Google Shape;43;p1"/>
          <p:cNvSpPr txBox="1"/>
          <p:nvPr/>
        </p:nvSpPr>
        <p:spPr>
          <a:xfrm>
            <a:off x="4137270" y="4558725"/>
            <a:ext cx="136127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Accra, Ghana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September,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>
            <p:ph idx="1" type="body"/>
          </p:nvPr>
        </p:nvSpPr>
        <p:spPr>
          <a:xfrm>
            <a:off x="6150" y="593301"/>
            <a:ext cx="9144000" cy="524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50725" lIns="91425" spcFirstLastPara="1" rIns="91425" wrap="square" tIns="0">
            <a:sp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Filter by metadata: </a:t>
            </a:r>
            <a:r>
              <a:rPr lang="en-US" sz="2100"/>
              <a:t>Query the image metadata using filters such as ee.Filter.eq(), ee.Filter.lt() etc. You can filter by path/row values, orbit number or cloud cover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▸"/>
            </a:pPr>
            <a:r>
              <a:rPr i="1" lang="en-US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Example. var filtered1 = s2.filter(ee.Filter.lt('CLOUDY_PIXEL_PERCENTAGE', 30))</a:t>
            </a:r>
            <a:endParaRPr i="1" sz="2100">
              <a:solidFill>
                <a:schemeClr val="dk1"/>
              </a:solidFill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Filter by date: </a:t>
            </a:r>
            <a:r>
              <a:rPr lang="en-US" sz="2100"/>
              <a:t>Select images in a particular date range using filters such as ee.Filter.date()</a:t>
            </a:r>
            <a:endParaRPr sz="2100"/>
          </a:p>
          <a:p>
            <a:pPr indent="-342900" lvl="1" marL="8001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▸"/>
            </a:pPr>
            <a:r>
              <a:rPr i="1" lang="en-US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Example. ee.Filter.date('2019-01-01', '2020-01-01'))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Filter by location: S</a:t>
            </a:r>
            <a:r>
              <a:rPr lang="en-US" sz="2100"/>
              <a:t>ubset an image with a bounding box, or any user-defined geometry using the ee.Filter.bounds()</a:t>
            </a:r>
            <a:endParaRPr sz="2100"/>
          </a:p>
          <a:p>
            <a:pPr indent="-342900" lvl="1" marL="8001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▸"/>
            </a:pPr>
            <a:r>
              <a:rPr lang="en-US" sz="120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i="1" lang="en-US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Example. .filter(ee.Filter.bounds(geometry))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 Filter by cloud PERCENTAGE: </a:t>
            </a:r>
            <a:r>
              <a:rPr lang="en-US" sz="2100"/>
              <a:t>This function filters out images with less clouds using the function ee.Filter.lt()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200">
                <a:solidFill>
                  <a:srgbClr val="415665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i="1" lang="en-US" sz="1400">
                <a:solidFill>
                  <a:srgbClr val="415665"/>
                </a:solidFill>
                <a:latin typeface="Open Sans"/>
                <a:ea typeface="Open Sans"/>
                <a:cs typeface="Open Sans"/>
                <a:sym typeface="Open Sans"/>
              </a:rPr>
              <a:t>Example. .filter(ee.Filter.</a:t>
            </a:r>
            <a:r>
              <a:rPr i="1" lang="en-US" sz="1200">
                <a:latin typeface="Open Sans"/>
                <a:ea typeface="Open Sans"/>
                <a:cs typeface="Open Sans"/>
                <a:sym typeface="Open Sans"/>
              </a:rPr>
              <a:t>lt('CLOUDY_PIXEL_PERCENTAGE', 30))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None/>
            </a:pPr>
            <a:r>
              <a:t/>
            </a:r>
            <a:endParaRPr i="1" sz="1400">
              <a:solidFill>
                <a:srgbClr val="41566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15900" lvl="0" marL="342900" rtl="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2000"/>
              <a:buNone/>
            </a:pPr>
            <a:r>
              <a:t/>
            </a:r>
            <a:endParaRPr sz="2100"/>
          </a:p>
        </p:txBody>
      </p:sp>
      <p:sp>
        <p:nvSpPr>
          <p:cNvPr id="113" name="Google Shape;113;p10"/>
          <p:cNvSpPr txBox="1"/>
          <p:nvPr>
            <p:ph type="title"/>
          </p:nvPr>
        </p:nvSpPr>
        <p:spPr>
          <a:xfrm>
            <a:off x="63565" y="101357"/>
            <a:ext cx="8575685" cy="60627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Image Processing - 1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1"/>
          <p:cNvSpPr txBox="1"/>
          <p:nvPr>
            <p:ph idx="1" type="body"/>
          </p:nvPr>
        </p:nvSpPr>
        <p:spPr>
          <a:xfrm>
            <a:off x="23352" y="729298"/>
            <a:ext cx="9097200" cy="4116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50725" lIns="91425" spcFirstLastPara="1" rIns="91425" wrap="square" tIns="0">
            <a:sp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Concatenating filters with the dot (.) notation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2100"/>
              <a:t> </a:t>
            </a:r>
            <a:r>
              <a:rPr i="1" lang="en-US" sz="1600" u="sng">
                <a:solidFill>
                  <a:srgbClr val="415665"/>
                </a:solidFill>
                <a:latin typeface="Open Sans"/>
                <a:ea typeface="Open Sans"/>
                <a:cs typeface="Open Sans"/>
                <a:sym typeface="Open Sans"/>
              </a:rPr>
              <a:t>Example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600">
                <a:solidFill>
                  <a:srgbClr val="80A026"/>
                </a:solidFill>
                <a:latin typeface="Open Sans"/>
                <a:ea typeface="Open Sans"/>
                <a:cs typeface="Open Sans"/>
                <a:sym typeface="Open Sans"/>
              </a:rPr>
              <a:t>//importing geometry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600">
                <a:latin typeface="Open Sans"/>
                <a:ea typeface="Open Sans"/>
                <a:cs typeface="Open Sans"/>
                <a:sym typeface="Open Sans"/>
              </a:rPr>
              <a:t>var geometry= ee.Geometry.point([</a:t>
            </a:r>
            <a:r>
              <a:rPr lang="en-US" sz="1600"/>
              <a:t>-3.02,6.67]</a:t>
            </a:r>
            <a:r>
              <a:rPr lang="en-US" sz="1600">
                <a:latin typeface="Open Sans"/>
                <a:ea typeface="Open Sans"/>
                <a:cs typeface="Open Sans"/>
                <a:sym typeface="Open Sans"/>
              </a:rPr>
              <a:t>);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600">
                <a:solidFill>
                  <a:srgbClr val="80A026"/>
                </a:solidFill>
                <a:latin typeface="Open Sans"/>
                <a:ea typeface="Open Sans"/>
                <a:cs typeface="Open Sans"/>
                <a:sym typeface="Open Sans"/>
              </a:rPr>
              <a:t>// importing the image collection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600">
                <a:latin typeface="Open Sans"/>
                <a:ea typeface="Open Sans"/>
                <a:cs typeface="Open Sans"/>
                <a:sym typeface="Open Sans"/>
              </a:rPr>
              <a:t>var s2 = ee.ImageCollection("COPERNICUS/S2");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600">
                <a:solidFill>
                  <a:srgbClr val="80A026"/>
                </a:solidFill>
                <a:latin typeface="Open Sans"/>
                <a:ea typeface="Open Sans"/>
                <a:cs typeface="Open Sans"/>
                <a:sym typeface="Open Sans"/>
              </a:rPr>
              <a:t>// applying the filtering functions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600">
                <a:latin typeface="Open Sans"/>
                <a:ea typeface="Open Sans"/>
                <a:cs typeface="Open Sans"/>
                <a:sym typeface="Open Sans"/>
              </a:rPr>
              <a:t>var filtered = s2.filter(ee.Filter.lt('CLOUDY_PIXEL_PERCENTAGE', 30))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</a:pPr>
            <a:r>
              <a:rPr lang="en-US" sz="1600">
                <a:latin typeface="Open Sans"/>
                <a:ea typeface="Open Sans"/>
                <a:cs typeface="Open Sans"/>
                <a:sym typeface="Open Sans"/>
              </a:rPr>
              <a:t> 	 .filter(ee.Filter.date</a:t>
            </a:r>
            <a:r>
              <a:rPr lang="en-US" sz="16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('2019-01-01', '2020-01-01'))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</a:pPr>
            <a:r>
              <a:rPr lang="en-US" sz="1600">
                <a:latin typeface="Open Sans"/>
                <a:ea typeface="Open Sans"/>
                <a:cs typeface="Open Sans"/>
                <a:sym typeface="Open Sans"/>
              </a:rPr>
              <a:t>	 .filter(ee.Filter.bounds(geometry))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</a:pPr>
            <a:r>
              <a:t/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600"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-US" sz="1600">
                <a:solidFill>
                  <a:srgbClr val="415665"/>
                </a:solidFill>
                <a:latin typeface="Open Sans"/>
                <a:ea typeface="Open Sans"/>
                <a:cs typeface="Open Sans"/>
                <a:sym typeface="Open Sans"/>
              </a:rPr>
              <a:t>print(filtered);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</a:pPr>
            <a:r>
              <a:t/>
            </a:r>
            <a:endParaRPr sz="1600">
              <a:solidFill>
                <a:srgbClr val="92D05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9" name="Google Shape;119;p11"/>
          <p:cNvSpPr txBox="1"/>
          <p:nvPr>
            <p:ph type="title"/>
          </p:nvPr>
        </p:nvSpPr>
        <p:spPr>
          <a:xfrm>
            <a:off x="63565" y="101357"/>
            <a:ext cx="8575685" cy="60627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Image Processing - 2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2"/>
          <p:cNvSpPr txBox="1"/>
          <p:nvPr>
            <p:ph idx="1" type="body"/>
          </p:nvPr>
        </p:nvSpPr>
        <p:spPr>
          <a:xfrm>
            <a:off x="158365" y="915688"/>
            <a:ext cx="8015818" cy="417734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50725" lIns="91425" spcFirstLastPara="1" rIns="91425" wrap="square" tIns="0">
            <a:sp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Mosaicking: </a:t>
            </a:r>
            <a:r>
              <a:rPr lang="en-US" sz="2100"/>
              <a:t>the Function .mosaic() is used on a ImageCollection to create a image mosaics</a:t>
            </a:r>
            <a:endParaRPr sz="2100"/>
          </a:p>
          <a:p>
            <a:pPr indent="-342900" lvl="0" marL="3429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Image Compositing: </a:t>
            </a:r>
            <a:r>
              <a:rPr lang="en-US" sz="2100"/>
              <a:t>application of reduce Functions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i="1" lang="en-US" sz="1600" u="sng">
                <a:solidFill>
                  <a:srgbClr val="415665"/>
                </a:solidFill>
                <a:latin typeface="Open Sans"/>
                <a:ea typeface="Open Sans"/>
                <a:cs typeface="Open Sans"/>
                <a:sym typeface="Open Sans"/>
              </a:rPr>
              <a:t>Example: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</a:pPr>
            <a:r>
              <a:rPr lang="en-US" sz="1200">
                <a:latin typeface="Open Sans"/>
                <a:ea typeface="Open Sans"/>
                <a:cs typeface="Open Sans"/>
                <a:sym typeface="Open Sans"/>
              </a:rPr>
              <a:t>	var filtered = s2.filter(ee.Filter.lt('CLOUDY_PIXEL_PERCENTAGE', 30))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</a:pPr>
            <a:r>
              <a:rPr lang="en-US" sz="1200">
                <a:latin typeface="Open Sans"/>
                <a:ea typeface="Open Sans"/>
                <a:cs typeface="Open Sans"/>
                <a:sym typeface="Open Sans"/>
              </a:rPr>
              <a:t>  	.filter(ee.Filter.date('2019-01-01', '2020-01-01'))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</a:pPr>
            <a:r>
              <a:rPr lang="en-US" sz="1200">
                <a:latin typeface="Open Sans"/>
                <a:ea typeface="Open Sans"/>
                <a:cs typeface="Open Sans"/>
                <a:sym typeface="Open Sans"/>
              </a:rPr>
              <a:t> 	 .filter(ee.Filter.bounds(geometry))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</a:pPr>
            <a:r>
              <a:rPr lang="en-US" sz="1200">
                <a:latin typeface="Open Sans"/>
                <a:ea typeface="Open Sans"/>
                <a:cs typeface="Open Sans"/>
                <a:sym typeface="Open Sans"/>
              </a:rPr>
              <a:t>	print(filtered);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None/>
            </a:pPr>
            <a:r>
              <a:rPr lang="en-US" sz="12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	// mosaicking the image collection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</a:pPr>
            <a:r>
              <a:rPr lang="en-US" sz="1200">
                <a:latin typeface="Open Sans"/>
                <a:ea typeface="Open Sans"/>
                <a:cs typeface="Open Sans"/>
                <a:sym typeface="Open Sans"/>
              </a:rPr>
              <a:t>	var mosaic = filtered.mosaic()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</a:pPr>
            <a:r>
              <a:rPr lang="en-US" sz="1200">
                <a:latin typeface="Open Sans"/>
                <a:ea typeface="Open Sans"/>
                <a:cs typeface="Open Sans"/>
                <a:sym typeface="Open Sans"/>
              </a:rPr>
              <a:t>	 </a:t>
            </a:r>
            <a:r>
              <a:rPr lang="en-US" sz="12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 Compositing  using the median reducer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</a:pPr>
            <a:r>
              <a:rPr lang="en-US" sz="1200">
                <a:latin typeface="Open Sans"/>
                <a:ea typeface="Open Sans"/>
                <a:cs typeface="Open Sans"/>
                <a:sym typeface="Open Sans"/>
              </a:rPr>
              <a:t>	var medianComposite = filtered.median();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Noto Sans Symbols"/>
              <a:buNone/>
            </a:pPr>
            <a:r>
              <a:t/>
            </a:r>
            <a:endParaRPr b="0" i="0" sz="1200" u="none" cap="none" strike="noStrike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5" name="Google Shape;125;p12"/>
          <p:cNvSpPr txBox="1"/>
          <p:nvPr>
            <p:ph type="title"/>
          </p:nvPr>
        </p:nvSpPr>
        <p:spPr>
          <a:xfrm>
            <a:off x="63565" y="101357"/>
            <a:ext cx="8575685" cy="60627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Image Processing - 3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3"/>
          <p:cNvSpPr txBox="1"/>
          <p:nvPr/>
        </p:nvSpPr>
        <p:spPr>
          <a:xfrm>
            <a:off x="1757407" y="3888509"/>
            <a:ext cx="9857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Mosaic</a:t>
            </a:r>
            <a:endParaRPr b="0" i="0" sz="1800" u="none" cap="none" strike="noStrike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1" name="Google Shape;13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539" y="1041144"/>
            <a:ext cx="4205624" cy="2847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95273" y="1041143"/>
            <a:ext cx="4002424" cy="279810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3"/>
          <p:cNvSpPr txBox="1"/>
          <p:nvPr/>
        </p:nvSpPr>
        <p:spPr>
          <a:xfrm>
            <a:off x="4420996" y="3870025"/>
            <a:ext cx="5987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vrs</a:t>
            </a:r>
            <a:endParaRPr b="1" i="0" sz="1800" u="none" cap="none" strike="noStrike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13"/>
          <p:cNvSpPr txBox="1"/>
          <p:nvPr/>
        </p:nvSpPr>
        <p:spPr>
          <a:xfrm>
            <a:off x="6138958" y="3888509"/>
            <a:ext cx="141587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Composite</a:t>
            </a:r>
            <a:endParaRPr b="1" i="0" sz="1800" u="none" cap="none" strike="noStrike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13"/>
          <p:cNvSpPr/>
          <p:nvPr/>
        </p:nvSpPr>
        <p:spPr>
          <a:xfrm>
            <a:off x="255539" y="204376"/>
            <a:ext cx="7803793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▹"/>
            </a:pPr>
            <a:r>
              <a:rPr b="0" i="0" lang="en-US" sz="21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Visual  Example of  using the mosaic and the composite function on the same area  and same date range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989812" y="708128"/>
            <a:ext cx="4875573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342900" rtl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2400"/>
              <a:buNone/>
            </a:pPr>
            <a:r>
              <a:rPr lang="en-US" sz="2000">
                <a:latin typeface="Open Sans"/>
                <a:ea typeface="Open Sans"/>
                <a:cs typeface="Open Sans"/>
                <a:sym typeface="Open Sans"/>
              </a:rPr>
              <a:t>Run Script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588488" y="1396206"/>
            <a:ext cx="7744806" cy="30778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Mosaicking and  compositing Image Collection</a:t>
            </a:r>
            <a:endParaRPr/>
          </a:p>
          <a:p>
            <a:pPr indent="0" lvl="0" marL="10160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Mosaicking Images</a:t>
            </a:r>
            <a:endParaRPr/>
          </a:p>
          <a:p>
            <a:pPr indent="0" lvl="0" marL="10160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1" y="4122558"/>
            <a:ext cx="9144000" cy="5735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Cloud Masking</a:t>
            </a:r>
            <a:endParaRPr/>
          </a:p>
        </p:txBody>
      </p:sp>
      <p:sp>
        <p:nvSpPr>
          <p:cNvPr id="147" name="Google Shape;147;p15"/>
          <p:cNvSpPr txBox="1"/>
          <p:nvPr>
            <p:ph type="title"/>
          </p:nvPr>
        </p:nvSpPr>
        <p:spPr>
          <a:xfrm>
            <a:off x="63565" y="101357"/>
            <a:ext cx="8575685" cy="60627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Cloud Masking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48" name="Google Shape;148;p15"/>
          <p:cNvGrpSpPr/>
          <p:nvPr/>
        </p:nvGrpSpPr>
        <p:grpSpPr>
          <a:xfrm>
            <a:off x="675496" y="786409"/>
            <a:ext cx="7978385" cy="3388849"/>
            <a:chOff x="375573" y="786409"/>
            <a:chExt cx="7978385" cy="3388849"/>
          </a:xfrm>
        </p:grpSpPr>
        <p:pic>
          <p:nvPicPr>
            <p:cNvPr id="149" name="Google Shape;149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75573" y="786410"/>
              <a:ext cx="3179614" cy="33888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1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133110" y="786409"/>
              <a:ext cx="3220848" cy="3388781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1" name="Google Shape;151;p15"/>
            <p:cNvCxnSpPr/>
            <p:nvPr/>
          </p:nvCxnSpPr>
          <p:spPr>
            <a:xfrm>
              <a:off x="3657597" y="2392070"/>
              <a:ext cx="1404519" cy="0"/>
            </a:xfrm>
            <a:prstGeom prst="straightConnector1">
              <a:avLst/>
            </a:prstGeom>
            <a:noFill/>
            <a:ln cap="flat" cmpd="sng" w="101600">
              <a:solidFill>
                <a:srgbClr val="0493AF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342914" y="885185"/>
            <a:ext cx="8508477" cy="3161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A feature </a:t>
            </a:r>
            <a:r>
              <a:rPr lang="en-US" sz="2100"/>
              <a:t>is an object that stores its geographical representation as a line, points and polygon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A FeatureCollection </a:t>
            </a:r>
            <a:r>
              <a:rPr lang="en-US" sz="2100"/>
              <a:t>is a group of related features which enables additional operations on the entire set such as filtering, merging, clipping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57" name="Google Shape;157;p16"/>
          <p:cNvSpPr txBox="1"/>
          <p:nvPr>
            <p:ph type="title"/>
          </p:nvPr>
        </p:nvSpPr>
        <p:spPr>
          <a:xfrm>
            <a:off x="147805" y="105029"/>
            <a:ext cx="7741630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Feature and Feature Collection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208146" y="314251"/>
            <a:ext cx="8413817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Importing a Feature/Feature Collection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3" name="Google Shape;163;p17"/>
          <p:cNvSpPr/>
          <p:nvPr/>
        </p:nvSpPr>
        <p:spPr>
          <a:xfrm>
            <a:off x="276761" y="1123073"/>
            <a:ext cx="8570356" cy="343705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extrusionOk="0" fill="none" h="120000" w="120000">
                <a:moveTo>
                  <a:pt x="-10000" y="0"/>
                </a:moveTo>
                <a:close/>
                <a:lnTo>
                  <a:pt x="-10000" y="120000"/>
                </a:lnTo>
              </a:path>
              <a:path extrusionOk="0" fill="none" h="120000" w="120000">
                <a:moveTo>
                  <a:pt x="-10000" y="22500"/>
                </a:moveTo>
                <a:lnTo>
                  <a:pt x="-46000" y="135000"/>
                </a:lnTo>
              </a:path>
            </a:pathLst>
          </a:cu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923" y="1818104"/>
            <a:ext cx="2619293" cy="1667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11979" y="1616821"/>
            <a:ext cx="2080084" cy="2016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91489" y="1459643"/>
            <a:ext cx="1596553" cy="2204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7" name="Google Shape;167;p17"/>
          <p:cNvCxnSpPr/>
          <p:nvPr/>
        </p:nvCxnSpPr>
        <p:spPr>
          <a:xfrm>
            <a:off x="3008216" y="2478552"/>
            <a:ext cx="768137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168" name="Google Shape;168;p17"/>
          <p:cNvCxnSpPr/>
          <p:nvPr/>
        </p:nvCxnSpPr>
        <p:spPr>
          <a:xfrm>
            <a:off x="5923352" y="2478552"/>
            <a:ext cx="768137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169" name="Google Shape;169;p17"/>
          <p:cNvSpPr/>
          <p:nvPr/>
        </p:nvSpPr>
        <p:spPr>
          <a:xfrm>
            <a:off x="388923" y="1818104"/>
            <a:ext cx="2619293" cy="1667304"/>
          </a:xfrm>
          <a:prstGeom prst="rect">
            <a:avLst/>
          </a:prstGeom>
          <a:noFill/>
          <a:ln cap="flat" cmpd="sng" w="25400">
            <a:solidFill>
              <a:srgbClr val="076C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7"/>
          <p:cNvSpPr/>
          <p:nvPr/>
        </p:nvSpPr>
        <p:spPr>
          <a:xfrm>
            <a:off x="3783775" y="1591294"/>
            <a:ext cx="2108288" cy="2042181"/>
          </a:xfrm>
          <a:prstGeom prst="rect">
            <a:avLst/>
          </a:prstGeom>
          <a:noFill/>
          <a:ln cap="flat" cmpd="sng" w="25400">
            <a:solidFill>
              <a:srgbClr val="076C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7"/>
          <p:cNvSpPr/>
          <p:nvPr/>
        </p:nvSpPr>
        <p:spPr>
          <a:xfrm>
            <a:off x="6691489" y="1425039"/>
            <a:ext cx="1596553" cy="2208436"/>
          </a:xfrm>
          <a:prstGeom prst="rect">
            <a:avLst/>
          </a:prstGeom>
          <a:noFill/>
          <a:ln cap="flat" cmpd="sng" w="25400">
            <a:solidFill>
              <a:srgbClr val="076C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7"/>
          <p:cNvSpPr txBox="1"/>
          <p:nvPr/>
        </p:nvSpPr>
        <p:spPr>
          <a:xfrm>
            <a:off x="208146" y="3718017"/>
            <a:ext cx="2923592" cy="523220"/>
          </a:xfrm>
          <a:prstGeom prst="rect">
            <a:avLst/>
          </a:prstGeom>
          <a:solidFill>
            <a:srgbClr val="ECF9FA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Step1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click assets then click new</a:t>
            </a:r>
            <a:endParaRPr b="0" i="0" sz="1400" u="none" cap="none" strike="noStrike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3" name="Google Shape;173;p17"/>
          <p:cNvSpPr txBox="1"/>
          <p:nvPr/>
        </p:nvSpPr>
        <p:spPr>
          <a:xfrm>
            <a:off x="3592134" y="3718017"/>
            <a:ext cx="2394580" cy="523220"/>
          </a:xfrm>
          <a:prstGeom prst="rect">
            <a:avLst/>
          </a:prstGeom>
          <a:solidFill>
            <a:srgbClr val="ECF9FA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Step2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Upload the feature</a:t>
            </a:r>
            <a:endParaRPr b="0" i="0" sz="1400" u="none" cap="none" strike="noStrike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" name="Google Shape;174;p17"/>
          <p:cNvSpPr txBox="1"/>
          <p:nvPr/>
        </p:nvSpPr>
        <p:spPr>
          <a:xfrm>
            <a:off x="6214981" y="3712586"/>
            <a:ext cx="2929019" cy="523220"/>
          </a:xfrm>
          <a:prstGeom prst="rect">
            <a:avLst/>
          </a:prstGeom>
          <a:solidFill>
            <a:srgbClr val="ECF9FA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Step3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Check uploading in the task bar</a:t>
            </a:r>
            <a:endParaRPr b="0" i="0" sz="1400" u="none" cap="none" strike="noStrike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"/>
          <p:cNvSpPr txBox="1"/>
          <p:nvPr>
            <p:ph type="title"/>
          </p:nvPr>
        </p:nvSpPr>
        <p:spPr>
          <a:xfrm>
            <a:off x="0" y="112547"/>
            <a:ext cx="8191164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Display or visualizing Features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0" name="Google Shape;180;p18"/>
          <p:cNvSpPr txBox="1"/>
          <p:nvPr>
            <p:ph idx="1" type="body"/>
          </p:nvPr>
        </p:nvSpPr>
        <p:spPr>
          <a:xfrm>
            <a:off x="65575" y="666397"/>
            <a:ext cx="8544415" cy="13306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Display polygon feature</a:t>
            </a:r>
            <a:endParaRPr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i="1" lang="en-US" sz="1600" u="sng">
                <a:solidFill>
                  <a:srgbClr val="415665"/>
                </a:solidFill>
                <a:latin typeface="Open Sans"/>
                <a:ea typeface="Open Sans"/>
                <a:cs typeface="Open Sans"/>
                <a:sym typeface="Open Sans"/>
              </a:rPr>
              <a:t>Example</a:t>
            </a:r>
            <a:endParaRPr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var aoi = ee.FeatureCollection(users/FAA/District__Boundary_SNV/);</a:t>
            </a:r>
            <a:endParaRPr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Map.addLayer(aoi, {'color': 'red'}, ' Districts of </a:t>
            </a: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interest')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{} contains the visualization parameters</a:t>
            </a:r>
            <a:endParaRPr/>
          </a:p>
          <a:p>
            <a:pPr indent="-215900" lvl="0" marL="3429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1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1" name="Google Shape;18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8758" y="2090193"/>
            <a:ext cx="3628197" cy="3053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/>
          <p:nvPr>
            <p:ph idx="1" type="body"/>
          </p:nvPr>
        </p:nvSpPr>
        <p:spPr>
          <a:xfrm>
            <a:off x="0" y="653008"/>
            <a:ext cx="8675430" cy="3161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Filter specific district polygon</a:t>
            </a:r>
            <a:endParaRPr b="1" sz="800"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i="1" lang="en-US" sz="1600" u="sng">
                <a:solidFill>
                  <a:srgbClr val="415665"/>
                </a:solidFill>
                <a:latin typeface="Open Sans"/>
                <a:ea typeface="Open Sans"/>
                <a:cs typeface="Open Sans"/>
                <a:sym typeface="Open Sans"/>
              </a:rPr>
              <a:t>Example</a:t>
            </a:r>
            <a:endParaRPr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//Filter Juabeso district from the districts of Interest</a:t>
            </a:r>
            <a:endParaRPr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var Juabeso = aoi.filter(ee.Filter.eq('DISTRICT', 'JUABESO')</a:t>
            </a:r>
            <a:endParaRPr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Map.addLayer(Juabeso</a:t>
            </a:r>
            <a:r>
              <a:rPr lang="en-US" sz="1400">
                <a:solidFill>
                  <a:srgbClr val="F24745"/>
                </a:solidFill>
                <a:latin typeface="Open Sans"/>
                <a:ea typeface="Open Sans"/>
                <a:cs typeface="Open Sans"/>
                <a:sym typeface="Open Sans"/>
              </a:rPr>
              <a:t>, {'color': 'blue'}, ' Juabeso')</a:t>
            </a:r>
            <a:endParaRPr/>
          </a:p>
          <a:p>
            <a:pPr indent="-215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None/>
            </a:pPr>
            <a:r>
              <a:t/>
            </a:r>
            <a:endParaRPr i="1" sz="1600" u="sng">
              <a:solidFill>
                <a:srgbClr val="41566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15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None/>
            </a:pPr>
            <a:r>
              <a:t/>
            </a:r>
            <a:endParaRPr i="1" sz="1600" u="sng">
              <a:solidFill>
                <a:srgbClr val="41566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0" marL="2857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0" marL="2857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solidFill>
                <a:srgbClr val="0067F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7" name="Google Shape;187;p19"/>
          <p:cNvSpPr txBox="1"/>
          <p:nvPr>
            <p:ph type="title"/>
          </p:nvPr>
        </p:nvSpPr>
        <p:spPr>
          <a:xfrm>
            <a:off x="0" y="112547"/>
            <a:ext cx="8191164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Query or filter Features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8" name="Google Shape;18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0727" y="2091404"/>
            <a:ext cx="3673273" cy="2543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/>
          <p:nvPr>
            <p:ph type="title"/>
          </p:nvPr>
        </p:nvSpPr>
        <p:spPr>
          <a:xfrm>
            <a:off x="0" y="1959178"/>
            <a:ext cx="9144000" cy="86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3600">
                <a:latin typeface="Open Sans"/>
                <a:ea typeface="Open Sans"/>
                <a:cs typeface="Open Sans"/>
                <a:sym typeface="Open Sans"/>
              </a:rPr>
              <a:t>Basic Concepts in GEE</a:t>
            </a:r>
            <a:endParaRPr sz="36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idx="1" type="body"/>
          </p:nvPr>
        </p:nvSpPr>
        <p:spPr>
          <a:xfrm>
            <a:off x="106200" y="965085"/>
            <a:ext cx="8223951" cy="3161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Clip an image / image collection quried District of Interest </a:t>
            </a:r>
            <a:endParaRPr sz="2100"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i="1" lang="en-US" sz="1600" u="sng">
                <a:solidFill>
                  <a:srgbClr val="415665"/>
                </a:solidFill>
                <a:latin typeface="Open Sans"/>
                <a:ea typeface="Open Sans"/>
                <a:cs typeface="Open Sans"/>
                <a:sym typeface="Open Sans"/>
              </a:rPr>
              <a:t>Example</a:t>
            </a:r>
            <a:endParaRPr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 Clipping Function</a:t>
            </a:r>
            <a:endParaRPr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var ClipImage =ImageCollection.clip(aoi);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var ClipImage=medianComposite.clip(Juabeso);</a:t>
            </a:r>
            <a:endParaRPr/>
          </a:p>
        </p:txBody>
      </p:sp>
      <p:pic>
        <p:nvPicPr>
          <p:cNvPr id="194" name="Google Shape;19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55919" y="1647086"/>
            <a:ext cx="3449345" cy="2970407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0"/>
          <p:cNvSpPr txBox="1"/>
          <p:nvPr>
            <p:ph type="title"/>
          </p:nvPr>
        </p:nvSpPr>
        <p:spPr>
          <a:xfrm>
            <a:off x="0" y="112547"/>
            <a:ext cx="8191164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Clip Image/ImageCollection 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/>
          <p:nvPr>
            <p:ph type="title"/>
          </p:nvPr>
        </p:nvSpPr>
        <p:spPr>
          <a:xfrm>
            <a:off x="1989812" y="694858"/>
            <a:ext cx="4875573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342900" rtl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2400"/>
              <a:buNone/>
            </a:pPr>
            <a:r>
              <a:rPr b="1" lang="en-US" sz="2000">
                <a:latin typeface="Open Sans"/>
                <a:ea typeface="Open Sans"/>
                <a:cs typeface="Open Sans"/>
                <a:sym typeface="Open Sans"/>
              </a:rPr>
              <a:t>Run Script</a:t>
            </a:r>
            <a:endParaRPr b="1" sz="2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1" name="Google Shape;201;p21"/>
          <p:cNvSpPr txBox="1"/>
          <p:nvPr>
            <p:ph idx="1" type="body"/>
          </p:nvPr>
        </p:nvSpPr>
        <p:spPr>
          <a:xfrm>
            <a:off x="588488" y="1396206"/>
            <a:ext cx="7744806" cy="30778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Analysis on Feature/Feature Collection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 txBox="1"/>
          <p:nvPr>
            <p:ph type="title"/>
          </p:nvPr>
        </p:nvSpPr>
        <p:spPr>
          <a:xfrm>
            <a:off x="288347" y="221487"/>
            <a:ext cx="7314601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Export an Image Collection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7" name="Google Shape;207;p22"/>
          <p:cNvSpPr txBox="1"/>
          <p:nvPr>
            <p:ph idx="1" type="body"/>
          </p:nvPr>
        </p:nvSpPr>
        <p:spPr>
          <a:xfrm>
            <a:off x="0" y="848748"/>
            <a:ext cx="6654515" cy="35320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▹"/>
            </a:pPr>
            <a:r>
              <a:rPr lang="en-US" sz="1400">
                <a:solidFill>
                  <a:srgbClr val="0067FB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100"/>
              <a:t>Images can be exported as GeoTiFF </a:t>
            </a:r>
            <a:endParaRPr sz="2100"/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i="1" lang="en-US" sz="1600" u="sng">
                <a:solidFill>
                  <a:srgbClr val="415665"/>
                </a:solidFill>
                <a:latin typeface="Open Sans"/>
                <a:ea typeface="Open Sans"/>
                <a:cs typeface="Open Sans"/>
                <a:sym typeface="Open Sans"/>
              </a:rPr>
              <a:t>Example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 Export Image Collection to GeoTIFF</a:t>
            </a:r>
            <a:endParaRPr sz="1400">
              <a:solidFill>
                <a:srgbClr val="41566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Export.image.toDrive({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None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	image:clips.select('B2','B3','B4','B5','B6','B7'), </a:t>
            </a:r>
            <a:r>
              <a:rPr lang="en-US" sz="10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 image bands to be exported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None/>
            </a:pPr>
            <a:r>
              <a:rPr lang="en-US" sz="14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description: 'LE08_2017', </a:t>
            </a:r>
            <a:r>
              <a:rPr lang="en-US" sz="10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 name of Image being Exported</a:t>
            </a:r>
            <a:endParaRPr sz="1000">
              <a:solidFill>
                <a:srgbClr val="92D05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None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 	region: table, </a:t>
            </a:r>
            <a:r>
              <a:rPr lang="en-US" sz="10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 area of Interest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-US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folder: 'TANK',  </a:t>
            </a:r>
            <a:r>
              <a:rPr lang="en-US" sz="10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//folder created in your google drive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-US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scale: 30,  </a:t>
            </a:r>
            <a:r>
              <a:rPr lang="en-US" sz="10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//spatial resolution of output image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-US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crs:'EPSG:32630', </a:t>
            </a:r>
            <a:r>
              <a:rPr lang="en-US" sz="10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 coordinate System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-US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maxPixels:1017604292451  </a:t>
            </a:r>
            <a:r>
              <a:rPr lang="en-US" sz="10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//maximum allowed pixels to export</a:t>
            </a:r>
            <a:endParaRPr/>
          </a:p>
          <a:p>
            <a:pPr indent="0" lvl="1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None/>
            </a:pPr>
            <a:r>
              <a:rPr lang="en-US" sz="10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});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▹"/>
            </a:pPr>
            <a:r>
              <a:rPr lang="en-US" sz="2100"/>
              <a:t>Run task to export image to local folder or cloud storage</a:t>
            </a:r>
            <a:endParaRPr sz="2100"/>
          </a:p>
        </p:txBody>
      </p:sp>
      <p:pic>
        <p:nvPicPr>
          <p:cNvPr id="208" name="Google Shape;20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54515" y="1073498"/>
            <a:ext cx="2357632" cy="308253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>
            <p:ph type="title"/>
          </p:nvPr>
        </p:nvSpPr>
        <p:spPr>
          <a:xfrm>
            <a:off x="288347" y="221487"/>
            <a:ext cx="7726842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Export a Feature Collection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4" name="Google Shape;214;p23"/>
          <p:cNvSpPr txBox="1"/>
          <p:nvPr>
            <p:ph idx="1" type="body"/>
          </p:nvPr>
        </p:nvSpPr>
        <p:spPr>
          <a:xfrm>
            <a:off x="448316" y="921976"/>
            <a:ext cx="5372314" cy="3161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Features can be exported as KML or SHP</a:t>
            </a:r>
            <a:endParaRPr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i="1" lang="en-US" sz="1600" u="sng">
                <a:solidFill>
                  <a:srgbClr val="415665"/>
                </a:solidFill>
                <a:latin typeface="Open Sans"/>
                <a:ea typeface="Open Sans"/>
                <a:cs typeface="Open Sans"/>
                <a:sym typeface="Open Sans"/>
              </a:rPr>
              <a:t>Example</a:t>
            </a:r>
            <a:endParaRPr/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// Export FeatureCollection to a KML file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Char char="▸"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Export.table.toDrive({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  		collection: features,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  		description:'vectorsToDriveExample',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 		 fileFormat: 'KML'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-US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});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Run task to export feature collection to local folder </a:t>
            </a:r>
            <a:endParaRPr sz="2100"/>
          </a:p>
        </p:txBody>
      </p:sp>
      <p:pic>
        <p:nvPicPr>
          <p:cNvPr id="215" name="Google Shape;21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46396" y="1167918"/>
            <a:ext cx="2773541" cy="2868634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/>
          <p:nvPr>
            <p:ph type="title"/>
          </p:nvPr>
        </p:nvSpPr>
        <p:spPr>
          <a:xfrm>
            <a:off x="1989812" y="694858"/>
            <a:ext cx="4875573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342900" rtl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2400"/>
              <a:buNone/>
            </a:pPr>
            <a:r>
              <a:rPr b="1" lang="en-US" sz="2000">
                <a:latin typeface="Open Sans"/>
                <a:ea typeface="Open Sans"/>
                <a:cs typeface="Open Sans"/>
                <a:sym typeface="Open Sans"/>
              </a:rPr>
              <a:t>Run</a:t>
            </a:r>
            <a:r>
              <a:rPr b="1" lang="en-US" sz="1800">
                <a:latin typeface="Open Sans"/>
                <a:ea typeface="Open Sans"/>
                <a:cs typeface="Open Sans"/>
                <a:sym typeface="Open Sans"/>
              </a:rPr>
              <a:t> Script</a:t>
            </a:r>
            <a:endParaRPr b="1"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1" name="Google Shape;221;p24"/>
          <p:cNvSpPr txBox="1"/>
          <p:nvPr>
            <p:ph idx="1" type="body"/>
          </p:nvPr>
        </p:nvSpPr>
        <p:spPr>
          <a:xfrm>
            <a:off x="588488" y="1396206"/>
            <a:ext cx="7744806" cy="30778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Exporting Image and Feature Collection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/>
          <p:nvPr>
            <p:ph idx="1" type="body"/>
          </p:nvPr>
        </p:nvSpPr>
        <p:spPr>
          <a:xfrm>
            <a:off x="296238" y="426200"/>
            <a:ext cx="7734600" cy="16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b="1" lang="en-US" u="sng"/>
              <a:t>Exercise 1</a:t>
            </a:r>
            <a:endParaRPr/>
          </a:p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</a:pPr>
            <a:r>
              <a:rPr lang="en-US" sz="1800"/>
              <a:t>Import Protected Areas into GEE</a:t>
            </a:r>
            <a:endParaRPr sz="1800"/>
          </a:p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</a:pPr>
            <a:r>
              <a:rPr lang="en-US" sz="1800"/>
              <a:t>Filter/ Query Protected Areas in Bono and Bono East Region</a:t>
            </a:r>
            <a:endParaRPr/>
          </a:p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</a:pPr>
            <a:r>
              <a:rPr lang="en-US" sz="1800"/>
              <a:t>Export the filtered Protected Areas as a shapefile</a:t>
            </a:r>
            <a:endParaRPr sz="1800"/>
          </a:p>
          <a:p>
            <a:pPr indent="-228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27" name="Google Shape;227;p25"/>
          <p:cNvSpPr txBox="1"/>
          <p:nvPr>
            <p:ph type="title"/>
          </p:nvPr>
        </p:nvSpPr>
        <p:spPr>
          <a:xfrm>
            <a:off x="292791" y="-70241"/>
            <a:ext cx="77415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Hands-on Exercises</a:t>
            </a:r>
            <a:endParaRPr/>
          </a:p>
        </p:txBody>
      </p:sp>
      <p:sp>
        <p:nvSpPr>
          <p:cNvPr id="228" name="Google Shape;228;p25"/>
          <p:cNvSpPr txBox="1"/>
          <p:nvPr/>
        </p:nvSpPr>
        <p:spPr>
          <a:xfrm>
            <a:off x="388800" y="1983825"/>
            <a:ext cx="6608400" cy="17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None/>
            </a:pPr>
            <a:r>
              <a:rPr b="1" i="0" lang="en-US" sz="2000" u="sng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Exercise 2</a:t>
            </a:r>
            <a:endParaRPr b="1" i="0" sz="2000" u="sng" cap="none" strike="noStrike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▹"/>
            </a:pPr>
            <a:r>
              <a:rPr b="0" i="0" lang="en-US" sz="18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Import Regional Boundary into GEE</a:t>
            </a:r>
            <a:endParaRPr b="0" i="0" sz="1800" u="none" cap="none" strike="noStrike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▹"/>
            </a:pPr>
            <a:r>
              <a:rPr b="0" i="0" lang="en-US" sz="18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Filter/ Query Bono Region</a:t>
            </a:r>
            <a:endParaRPr/>
          </a:p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▹"/>
            </a:pPr>
            <a:r>
              <a:rPr b="0" i="0" lang="en-US" sz="18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Create an Image Collection for Landsat 7 for 2020 covering  Bono Region the area of interest</a:t>
            </a:r>
            <a:endParaRPr b="0" i="0" sz="1800" u="none" cap="none" strike="noStrike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▹"/>
            </a:pPr>
            <a:r>
              <a:rPr b="0" i="0" lang="en-US" sz="18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Clip the Image Collection with the </a:t>
            </a:r>
            <a:r>
              <a:rPr lang="en-US" sz="18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filtered </a:t>
            </a:r>
            <a:r>
              <a:rPr b="0" i="0" lang="en-US" sz="18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Regional Boundary(Bono)</a:t>
            </a:r>
            <a:endParaRPr b="0" i="0" sz="1800" u="none" cap="none" strike="noStrike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▹"/>
            </a:pPr>
            <a:r>
              <a:rPr b="0" i="0" lang="en-US" sz="18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Export the Clipped Image to GeoTIFF</a:t>
            </a:r>
            <a:endParaRPr b="0" i="0" sz="1800" u="none" cap="none" strike="noStrike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8750" lvl="0" marL="28575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</a:pPr>
            <a:r>
              <a:t/>
            </a:r>
            <a:endParaRPr b="0" i="0" sz="1400" u="none" cap="none" strike="noStrike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E-logo_512dp.png" id="233" name="Google Shape;233;p26"/>
          <p:cNvPicPr preferRelativeResize="0"/>
          <p:nvPr/>
        </p:nvPicPr>
        <p:blipFill rotWithShape="1">
          <a:blip r:embed="rId3">
            <a:alphaModFix/>
          </a:blip>
          <a:srcRect b="7483" l="0" r="0" t="0"/>
          <a:stretch/>
        </p:blipFill>
        <p:spPr>
          <a:xfrm>
            <a:off x="6687232" y="351334"/>
            <a:ext cx="2219300" cy="20531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6"/>
          <p:cNvSpPr txBox="1"/>
          <p:nvPr>
            <p:ph type="title"/>
          </p:nvPr>
        </p:nvSpPr>
        <p:spPr>
          <a:xfrm>
            <a:off x="1" y="2479707"/>
            <a:ext cx="9143999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405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Thank You</a:t>
            </a:r>
            <a:endParaRPr/>
          </a:p>
        </p:txBody>
      </p:sp>
      <p:pic>
        <p:nvPicPr>
          <p:cNvPr descr="File:SNV Development Organisation logo.svg" id="235" name="Google Shape;235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9027" y="4587516"/>
            <a:ext cx="1030475" cy="5293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www.oldwebsite.fcghana.org/assets/image/fc_logo.gif" id="236" name="Google Shape;236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56862" y="4502506"/>
            <a:ext cx="1057275" cy="614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98661" y="4502506"/>
            <a:ext cx="1132583" cy="612928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6"/>
          <p:cNvSpPr/>
          <p:nvPr/>
        </p:nvSpPr>
        <p:spPr>
          <a:xfrm>
            <a:off x="4306697" y="4676853"/>
            <a:ext cx="140455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Accra, Ghana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September, 2021 </a:t>
            </a:r>
            <a:endParaRPr b="0" i="0" sz="12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"/>
          <p:cNvSpPr txBox="1"/>
          <p:nvPr>
            <p:ph idx="1" type="body"/>
          </p:nvPr>
        </p:nvSpPr>
        <p:spPr>
          <a:xfrm>
            <a:off x="115004" y="764561"/>
            <a:ext cx="9028996" cy="37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An Image </a:t>
            </a:r>
            <a:r>
              <a:rPr lang="en-US" sz="2100"/>
              <a:t>comprises of a two dimensional array of individual picture elements called pixels arranged in columns and rows </a:t>
            </a:r>
            <a:endParaRPr sz="2100"/>
          </a:p>
          <a:p>
            <a:pPr indent="-342900" lvl="0" marL="3429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Each pixel represents an area on the Earth's surface, which has an intensity value, and a location address in the two dimensional image </a:t>
            </a:r>
            <a:endParaRPr sz="2100"/>
          </a:p>
          <a:p>
            <a:pPr indent="-215900" lvl="0" marL="342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3"/>
          <p:cNvSpPr txBox="1"/>
          <p:nvPr/>
        </p:nvSpPr>
        <p:spPr>
          <a:xfrm>
            <a:off x="-572985" y="-1776139"/>
            <a:ext cx="4658096" cy="21524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</a:pPr>
            <a:r>
              <a:t/>
            </a:r>
            <a:endParaRPr b="0" i="0" sz="1600" u="none" cap="none" strike="noStrike">
              <a:solidFill>
                <a:srgbClr val="0070C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</a:pPr>
            <a:r>
              <a:t/>
            </a:r>
            <a:endParaRPr b="0" i="0" sz="2000" u="none" cap="none" strike="noStrike">
              <a:solidFill>
                <a:srgbClr val="0070C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5" name="Google Shape;5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1530" y="2458279"/>
            <a:ext cx="1882795" cy="2049800"/>
          </a:xfrm>
          <a:prstGeom prst="rect">
            <a:avLst/>
          </a:prstGeom>
          <a:noFill/>
          <a:ln cap="flat" cmpd="sng" w="19050">
            <a:solidFill>
              <a:srgbClr val="0493A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6" name="Google Shape;5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07050" y="3882015"/>
            <a:ext cx="958116" cy="1200185"/>
          </a:xfrm>
          <a:prstGeom prst="rect">
            <a:avLst/>
          </a:prstGeom>
          <a:noFill/>
          <a:ln cap="flat" cmpd="sng" w="19050">
            <a:solidFill>
              <a:srgbClr val="0493A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7" name="Google Shape;57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54243" y="2458279"/>
            <a:ext cx="1979624" cy="1142423"/>
          </a:xfrm>
          <a:prstGeom prst="rect">
            <a:avLst/>
          </a:prstGeom>
          <a:noFill/>
          <a:ln cap="flat" cmpd="sng" w="19050">
            <a:solidFill>
              <a:srgbClr val="0493AF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58" name="Google Shape;58;p3"/>
          <p:cNvCxnSpPr>
            <a:stCxn id="55" idx="2"/>
          </p:cNvCxnSpPr>
          <p:nvPr/>
        </p:nvCxnSpPr>
        <p:spPr>
          <a:xfrm flipH="1" rot="-5400000">
            <a:off x="3732728" y="4188279"/>
            <a:ext cx="420600" cy="1060200"/>
          </a:xfrm>
          <a:prstGeom prst="bentConnector2">
            <a:avLst/>
          </a:prstGeom>
          <a:noFill/>
          <a:ln cap="flat" cmpd="sng" w="47625">
            <a:solidFill>
              <a:srgbClr val="0493AF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9" name="Google Shape;59;p3"/>
          <p:cNvCxnSpPr>
            <a:stCxn id="56" idx="3"/>
          </p:cNvCxnSpPr>
          <p:nvPr/>
        </p:nvCxnSpPr>
        <p:spPr>
          <a:xfrm flipH="1" rot="10800000">
            <a:off x="5465166" y="3626207"/>
            <a:ext cx="601200" cy="855900"/>
          </a:xfrm>
          <a:prstGeom prst="bentConnector2">
            <a:avLst/>
          </a:prstGeom>
          <a:noFill/>
          <a:ln cap="flat" cmpd="sng" w="47625">
            <a:solidFill>
              <a:srgbClr val="0493AF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0" name="Google Shape;60;p3"/>
          <p:cNvSpPr txBox="1"/>
          <p:nvPr>
            <p:ph type="title"/>
          </p:nvPr>
        </p:nvSpPr>
        <p:spPr>
          <a:xfrm>
            <a:off x="147805" y="105029"/>
            <a:ext cx="7741630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Image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"/>
          <p:cNvSpPr txBox="1"/>
          <p:nvPr>
            <p:ph idx="1" type="body"/>
          </p:nvPr>
        </p:nvSpPr>
        <p:spPr>
          <a:xfrm>
            <a:off x="147805" y="639789"/>
            <a:ext cx="8319326" cy="36744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b="1" lang="en-US" sz="2100"/>
              <a:t>An Image Collection </a:t>
            </a:r>
            <a:r>
              <a:rPr lang="en-US" sz="2100"/>
              <a:t>is a stack of images.</a:t>
            </a:r>
            <a:endParaRPr sz="2100"/>
          </a:p>
          <a:p>
            <a:pPr indent="-342900" lvl="0" marL="3429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For instance a collection of all Landsat 7 images in a given time period</a:t>
            </a:r>
            <a:endParaRPr sz="2100"/>
          </a:p>
          <a:p>
            <a:pPr indent="-342900" lvl="0" marL="3429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</a:pPr>
            <a:r>
              <a:rPr lang="en-US" sz="1600">
                <a:latin typeface="Open Sans"/>
                <a:ea typeface="Open Sans"/>
                <a:cs typeface="Open Sans"/>
                <a:sym typeface="Open Sans"/>
              </a:rPr>
              <a:t>Each image collection has an ID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10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rPr lang="en-US" sz="1600"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66" name="Google Shape;6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38896" y="1909267"/>
            <a:ext cx="4274802" cy="2627306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4"/>
          <p:cNvSpPr txBox="1"/>
          <p:nvPr>
            <p:ph type="title"/>
          </p:nvPr>
        </p:nvSpPr>
        <p:spPr>
          <a:xfrm>
            <a:off x="147805" y="105029"/>
            <a:ext cx="7741630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Image Collection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8" name="Google Shape;68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2849" y="2381439"/>
            <a:ext cx="2445859" cy="20439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4"/>
          <p:cNvCxnSpPr/>
          <p:nvPr/>
        </p:nvCxnSpPr>
        <p:spPr>
          <a:xfrm>
            <a:off x="3339775" y="3343046"/>
            <a:ext cx="1254171" cy="0"/>
          </a:xfrm>
          <a:prstGeom prst="straightConnector1">
            <a:avLst/>
          </a:prstGeom>
          <a:noFill/>
          <a:ln cap="flat" cmpd="sng" w="101600">
            <a:solidFill>
              <a:srgbClr val="0493AF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"/>
          <p:cNvSpPr txBox="1"/>
          <p:nvPr>
            <p:ph type="title"/>
          </p:nvPr>
        </p:nvSpPr>
        <p:spPr>
          <a:xfrm>
            <a:off x="91975" y="151053"/>
            <a:ext cx="8276614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Import an Image or Image Collection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" name="Google Shape;75;p5"/>
          <p:cNvSpPr txBox="1"/>
          <p:nvPr>
            <p:ph idx="1" type="body"/>
          </p:nvPr>
        </p:nvSpPr>
        <p:spPr>
          <a:xfrm>
            <a:off x="-1" y="649301"/>
            <a:ext cx="7585862" cy="2755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This can be done in two ways: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Char char="▸"/>
            </a:pPr>
            <a:r>
              <a:rPr lang="en-US" sz="16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Use the search button and add the image to a defined workspace</a:t>
            </a:r>
            <a:endParaRPr/>
          </a:p>
          <a:p>
            <a:pPr indent="-158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8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-US" sz="16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Using the image ID </a:t>
            </a:r>
            <a:endParaRPr sz="16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200">
                <a:latin typeface="Open Sans"/>
                <a:ea typeface="Open Sans"/>
                <a:cs typeface="Open Sans"/>
                <a:sym typeface="Open Sans"/>
              </a:rPr>
              <a:t>	Var Landsat8=ee.ImageCollection(</a:t>
            </a:r>
            <a:r>
              <a:rPr lang="en-US" sz="12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'LANDSAT/LC8_L1T_TOA'</a:t>
            </a:r>
            <a:r>
              <a:rPr lang="en-US" sz="1200"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2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i="1" lang="en-US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where '</a:t>
            </a:r>
            <a:r>
              <a:rPr lang="en-US" sz="12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LANDSAT/LC8_L1T_TOA</a:t>
            </a:r>
            <a:r>
              <a:rPr i="1" lang="en-US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' is the ID</a:t>
            </a:r>
            <a:endParaRPr i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58750" lvl="0" marL="2857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6" name="Google Shape;7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7802" y="1525479"/>
            <a:ext cx="3868814" cy="2066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"/>
          <p:cNvSpPr txBox="1"/>
          <p:nvPr>
            <p:ph type="title"/>
          </p:nvPr>
        </p:nvSpPr>
        <p:spPr>
          <a:xfrm>
            <a:off x="65576" y="98404"/>
            <a:ext cx="7498341" cy="66237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Display or image visualization - 1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2" name="Google Shape;82;p6"/>
          <p:cNvSpPr txBox="1"/>
          <p:nvPr>
            <p:ph idx="1" type="body"/>
          </p:nvPr>
        </p:nvSpPr>
        <p:spPr>
          <a:xfrm>
            <a:off x="153359" y="693082"/>
            <a:ext cx="8760514" cy="40672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Requires visualization parameters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Uses the Function </a:t>
            </a:r>
            <a:r>
              <a:rPr i="1" lang="en-US" sz="2100" u="sng"/>
              <a:t>Map.addLayer(image,</a:t>
            </a:r>
            <a:r>
              <a:rPr i="1" lang="en-US" sz="2100" u="sng">
                <a:solidFill>
                  <a:srgbClr val="FF0000"/>
                </a:solidFill>
              </a:rPr>
              <a:t>{visualization parameters}</a:t>
            </a:r>
            <a:r>
              <a:rPr i="1" lang="en-US" sz="2100" u="sng"/>
              <a:t>,’name’) </a:t>
            </a:r>
            <a:r>
              <a:rPr lang="en-US" sz="2100"/>
              <a:t>where the curly brackets </a:t>
            </a:r>
            <a:r>
              <a:rPr lang="en-US" sz="2100">
                <a:solidFill>
                  <a:srgbClr val="FF0000"/>
                </a:solidFill>
              </a:rPr>
              <a:t>{}</a:t>
            </a:r>
            <a:r>
              <a:rPr lang="en-US" sz="2100"/>
              <a:t> contain the visualization parameters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Color palette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i="1" lang="en-US" sz="1600" u="sng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Example </a:t>
            </a:r>
            <a:r>
              <a:rPr lang="en-US" sz="16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: palette: ['00FFFF', '0000FF'] or palette: [‘red', ‘green', 'blue'] (used for  single-band images only)</a:t>
            </a:r>
            <a:endParaRPr sz="2100"/>
          </a:p>
          <a:p>
            <a:pPr indent="-342900" lvl="0" marL="342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Bands</a:t>
            </a:r>
            <a:endParaRPr/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i="1" lang="en-US" sz="1600" u="sng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Example </a:t>
            </a:r>
            <a:r>
              <a:rPr i="1" lang="en-US" sz="16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16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'bands': ['B4', 'B3', 'B2'] (normally a  list of three band names to be mapped to RGB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Image stretch parameters</a:t>
            </a:r>
            <a:endParaRPr sz="2100"/>
          </a:p>
          <a:p>
            <a:pPr indent="-342900" lvl="1" marL="800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i="1" lang="en-US" sz="1600" u="sng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Example </a:t>
            </a:r>
            <a:r>
              <a:rPr lang="en-US" sz="16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: min: 0.0, max:0.3 (used to stretch the image for better visualization)</a:t>
            </a:r>
            <a:endParaRPr sz="105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rPr lang="en-US" sz="1400">
                <a:solidFill>
                  <a:srgbClr val="92D05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400">
              <a:solidFill>
                <a:srgbClr val="92D05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solidFill>
                <a:srgbClr val="92D05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400">
                <a:latin typeface="Open Sans"/>
                <a:ea typeface="Open Sans"/>
                <a:cs typeface="Open Sans"/>
                <a:sym typeface="Open Sans"/>
              </a:rPr>
              <a:t>Map.addLayer</a:t>
            </a:r>
            <a:r>
              <a:rPr lang="en-US" sz="14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(image,{ visualization paramerters},’name’)</a:t>
            </a:r>
            <a:r>
              <a:rPr lang="en-US" sz="1400">
                <a:solidFill>
                  <a:srgbClr val="0067FB"/>
                </a:solidFill>
                <a:latin typeface="Open Sans"/>
                <a:ea typeface="Open Sans"/>
                <a:cs typeface="Open Sans"/>
                <a:sym typeface="Open Sans"/>
              </a:rPr>
              <a:t>;</a:t>
            </a:r>
            <a:r>
              <a:rPr lang="en-US" sz="14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3" name="Google Shape;83;p6"/>
          <p:cNvSpPr/>
          <p:nvPr/>
        </p:nvSpPr>
        <p:spPr>
          <a:xfrm>
            <a:off x="0" y="90100"/>
            <a:ext cx="65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"/>
          <p:cNvSpPr txBox="1"/>
          <p:nvPr>
            <p:ph idx="1" type="body"/>
          </p:nvPr>
        </p:nvSpPr>
        <p:spPr>
          <a:xfrm>
            <a:off x="14371" y="782590"/>
            <a:ext cx="9202782" cy="3161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The function Map.setCenter() is used to sets the viewport to a specific location and zoom level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</a:pPr>
            <a:r>
              <a:rPr i="1" lang="en-US" sz="1600" u="sng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Example </a:t>
            </a:r>
            <a:r>
              <a:rPr lang="en-US" sz="16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285750" lvl="1" marL="74295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▸"/>
            </a:pPr>
            <a:r>
              <a:rPr lang="en-US" sz="14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var landsat7TOA2014 </a:t>
            </a:r>
            <a:r>
              <a:rPr lang="en-US" sz="1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= ee.Image('LANDSAT/LE7_TOA_1YEAR/2014');</a:t>
            </a:r>
            <a:endParaRPr/>
          </a:p>
          <a:p>
            <a:pPr indent="-285750" lvl="1" marL="74295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▸"/>
            </a:pPr>
            <a:r>
              <a:rPr lang="en-US" sz="1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Map.addLayer(ee.Image('</a:t>
            </a:r>
            <a:r>
              <a:rPr lang="en-US" sz="14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LANDSAT/LE7_TOA_1YEAR/2014</a:t>
            </a:r>
            <a:r>
              <a:rPr lang="en-US" sz="1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'),{'bands':['B4', 'B3','B2'],},'Landsat7 2014');</a:t>
            </a:r>
            <a:endParaRPr/>
          </a:p>
          <a:p>
            <a:pPr indent="-285750" lvl="1" marL="742950" rtl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SzPts val="2000"/>
              <a:buChar char="▸"/>
            </a:pPr>
            <a:r>
              <a:rPr lang="en-US" sz="1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Map.setCenter(-0.411, 6.469,7), where </a:t>
            </a:r>
            <a:r>
              <a:rPr b="1" lang="en-US" sz="1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‘’ -0.411, 6.469</a:t>
            </a:r>
            <a:r>
              <a:rPr lang="en-US" sz="1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” is location and </a:t>
            </a:r>
            <a:r>
              <a:rPr b="1" lang="en-US" sz="1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  <a:r>
              <a:rPr lang="en-US" sz="1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 the zoom level</a:t>
            </a:r>
            <a:endParaRPr sz="14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7"/>
          <p:cNvSpPr txBox="1"/>
          <p:nvPr>
            <p:ph type="title"/>
          </p:nvPr>
        </p:nvSpPr>
        <p:spPr>
          <a:xfrm>
            <a:off x="65576" y="98404"/>
            <a:ext cx="7498341" cy="66237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Display or image visualization - 2</a:t>
            </a:r>
            <a:endParaRPr sz="3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"/>
          <p:cNvSpPr txBox="1"/>
          <p:nvPr>
            <p:ph type="title"/>
          </p:nvPr>
        </p:nvSpPr>
        <p:spPr>
          <a:xfrm>
            <a:off x="63565" y="181824"/>
            <a:ext cx="8575685" cy="60627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2400"/>
              <a:buNone/>
            </a:pPr>
            <a:r>
              <a:rPr lang="en-US" sz="3200">
                <a:latin typeface="Open Sans"/>
                <a:ea typeface="Open Sans"/>
                <a:cs typeface="Open Sans"/>
                <a:sym typeface="Open Sans"/>
              </a:rPr>
              <a:t>Display or image visualization - 3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" name="Google Shape;95;p8"/>
          <p:cNvSpPr txBox="1"/>
          <p:nvPr>
            <p:ph idx="1" type="body"/>
          </p:nvPr>
        </p:nvSpPr>
        <p:spPr>
          <a:xfrm>
            <a:off x="93063" y="689779"/>
            <a:ext cx="8668574" cy="787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-US" sz="2100"/>
              <a:t>After displaying the image you  can further manipulate the visualization parameters by using the settings of the image layer.</a:t>
            </a:r>
            <a:endParaRPr sz="2100"/>
          </a:p>
          <a:p>
            <a:pPr indent="-44450" lvl="0" marL="1714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Font typeface="Noto Sans Symbols"/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6" name="Google Shape;96;p8"/>
          <p:cNvSpPr txBox="1"/>
          <p:nvPr/>
        </p:nvSpPr>
        <p:spPr>
          <a:xfrm>
            <a:off x="-1124505" y="6396805"/>
            <a:ext cx="3578524" cy="276999"/>
          </a:xfrm>
          <a:prstGeom prst="rect">
            <a:avLst/>
          </a:prstGeom>
          <a:solidFill>
            <a:srgbClr val="ECF9FA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After manipulating the visualization parameters</a:t>
            </a:r>
            <a:endParaRPr b="0" i="0" sz="1200" u="none" cap="none" strike="noStrike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7" name="Google Shape;9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61574" y="1477670"/>
            <a:ext cx="3316590" cy="30491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" name="Google Shape;98;p8"/>
          <p:cNvGrpSpPr/>
          <p:nvPr/>
        </p:nvGrpSpPr>
        <p:grpSpPr>
          <a:xfrm>
            <a:off x="510614" y="1788114"/>
            <a:ext cx="4267200" cy="2028825"/>
            <a:chOff x="480136" y="1624492"/>
            <a:chExt cx="4267200" cy="2028825"/>
          </a:xfrm>
        </p:grpSpPr>
        <p:pic>
          <p:nvPicPr>
            <p:cNvPr id="99" name="Google Shape;99;p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80136" y="1624492"/>
              <a:ext cx="2419350" cy="2028825"/>
            </a:xfrm>
            <a:prstGeom prst="rect">
              <a:avLst/>
            </a:prstGeom>
            <a:noFill/>
            <a:ln cap="flat" cmpd="sng" w="25400">
              <a:solidFill>
                <a:srgbClr val="0493AF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00" name="Google Shape;100;p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899486" y="1624492"/>
              <a:ext cx="1847850" cy="600075"/>
            </a:xfrm>
            <a:prstGeom prst="rect">
              <a:avLst/>
            </a:prstGeom>
            <a:noFill/>
            <a:ln cap="flat" cmpd="sng" w="25400">
              <a:solidFill>
                <a:srgbClr val="0493AF">
                  <a:alpha val="7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cxnSp>
        <p:nvCxnSpPr>
          <p:cNvPr id="101" name="Google Shape;101;p8"/>
          <p:cNvCxnSpPr/>
          <p:nvPr/>
        </p:nvCxnSpPr>
        <p:spPr>
          <a:xfrm>
            <a:off x="3372307" y="3057753"/>
            <a:ext cx="2172615" cy="0"/>
          </a:xfrm>
          <a:prstGeom prst="straightConnector1">
            <a:avLst/>
          </a:prstGeom>
          <a:noFill/>
          <a:ln cap="flat" cmpd="sng" w="101600">
            <a:solidFill>
              <a:srgbClr val="0493AF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"/>
          <p:cNvSpPr txBox="1"/>
          <p:nvPr>
            <p:ph type="title"/>
          </p:nvPr>
        </p:nvSpPr>
        <p:spPr>
          <a:xfrm>
            <a:off x="1903598" y="1314543"/>
            <a:ext cx="4875573" cy="6196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342900" rtl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2400"/>
              <a:buNone/>
            </a:pPr>
            <a:r>
              <a:rPr b="1" lang="en-US" sz="2000">
                <a:latin typeface="Open Sans"/>
                <a:ea typeface="Open Sans"/>
                <a:cs typeface="Open Sans"/>
                <a:sym typeface="Open Sans"/>
              </a:rPr>
              <a:t>Run Script</a:t>
            </a:r>
            <a:endParaRPr b="1" sz="2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" name="Google Shape;107;p9"/>
          <p:cNvSpPr txBox="1"/>
          <p:nvPr>
            <p:ph idx="1" type="body"/>
          </p:nvPr>
        </p:nvSpPr>
        <p:spPr>
          <a:xfrm>
            <a:off x="647010" y="1864378"/>
            <a:ext cx="7388751" cy="10560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Visualization of Image/Image Collection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erimon template">
  <a:themeElements>
    <a:clrScheme name="Custom 347">
      <a:dk1>
        <a:srgbClr val="415665"/>
      </a:dk1>
      <a:lt1>
        <a:srgbClr val="FFFFFF"/>
      </a:lt1>
      <a:dk2>
        <a:srgbClr val="0DB7C4"/>
      </a:dk2>
      <a:lt2>
        <a:srgbClr val="F6F6F6"/>
      </a:lt2>
      <a:accent1>
        <a:srgbClr val="0A95B0"/>
      </a:accent1>
      <a:accent2>
        <a:srgbClr val="A7E5E9"/>
      </a:accent2>
      <a:accent3>
        <a:srgbClr val="A9D039"/>
      </a:accent3>
      <a:accent4>
        <a:srgbClr val="FFBC00"/>
      </a:accent4>
      <a:accent5>
        <a:srgbClr val="F24745"/>
      </a:accent5>
      <a:accent6>
        <a:srgbClr val="B3B3B3"/>
      </a:accent6>
      <a:hlink>
        <a:srgbClr val="0DB7C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CERSGIS-RS1</dc:creator>
</cp:coreProperties>
</file>